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2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1" r:id="rId3"/>
    <p:sldId id="270" r:id="rId4"/>
    <p:sldId id="259" r:id="rId5"/>
    <p:sldId id="260" r:id="rId6"/>
    <p:sldId id="261" r:id="rId7"/>
    <p:sldId id="268" r:id="rId8"/>
    <p:sldId id="267" r:id="rId9"/>
    <p:sldId id="269" r:id="rId10"/>
    <p:sldId id="265" r:id="rId11"/>
    <p:sldId id="266" r:id="rId12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>
      <p:cViewPr varScale="1">
        <p:scale>
          <a:sx n="116" d="100"/>
          <a:sy n="116" d="100"/>
        </p:scale>
        <p:origin x="878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9600" y="1417320"/>
            <a:ext cx="6908800" cy="960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rgbClr val="33333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219200" y="2560320"/>
            <a:ext cx="5689600" cy="1143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rgbClr val="33333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rgbClr val="33333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0640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185920" y="1051560"/>
            <a:ext cx="353568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rgbClr val="33333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28210" y="1163447"/>
            <a:ext cx="2911475" cy="9023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rgbClr val="333333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400" y="1051560"/>
            <a:ext cx="7315200" cy="3017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763520" y="4251960"/>
            <a:ext cx="260096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0640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852160" y="4251960"/>
            <a:ext cx="1869440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entations.ai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7000" y="0"/>
            <a:ext cx="8128000" cy="4572000"/>
            <a:chOff x="127000" y="0"/>
            <a:chExt cx="8128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000" y="0"/>
              <a:ext cx="8128000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33" y="4199466"/>
              <a:ext cx="1337733" cy="20320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E41B45A-8028-6263-5517-06A1C00ECC22}"/>
              </a:ext>
            </a:extLst>
          </p:cNvPr>
          <p:cNvSpPr txBox="1"/>
          <p:nvPr/>
        </p:nvSpPr>
        <p:spPr>
          <a:xfrm>
            <a:off x="5828355" y="3276600"/>
            <a:ext cx="1989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err="1">
                <a:solidFill>
                  <a:schemeClr val="bg1"/>
                </a:solidFill>
                <a:latin typeface="+mn-lt"/>
              </a:rPr>
              <a:t>T.Srinivas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(221210111)</a:t>
            </a:r>
          </a:p>
          <a:p>
            <a:r>
              <a:rPr lang="en-IN" sz="1200" dirty="0" err="1">
                <a:solidFill>
                  <a:schemeClr val="bg1"/>
                </a:solidFill>
                <a:latin typeface="+mn-lt"/>
              </a:rPr>
              <a:t>V.Akhil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 naik(221210115)</a:t>
            </a:r>
          </a:p>
          <a:p>
            <a:r>
              <a:rPr lang="en-IN" sz="1200" dirty="0" err="1">
                <a:solidFill>
                  <a:schemeClr val="bg1"/>
                </a:solidFill>
                <a:latin typeface="+mn-lt"/>
              </a:rPr>
              <a:t>Y.siva</a:t>
            </a:r>
            <a:r>
              <a:rPr lang="en-IN" sz="1200" dirty="0">
                <a:solidFill>
                  <a:schemeClr val="bg1"/>
                </a:solidFill>
                <a:latin typeface="+mn-lt"/>
              </a:rPr>
              <a:t>(221210125)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128000" cy="4572000"/>
            <a:chOff x="0" y="0"/>
            <a:chExt cx="8128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128000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33" y="4199466"/>
              <a:ext cx="1337733" cy="203200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520D1062-FD3C-0CBD-FBF2-716FCEC2DC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81280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4051" y="335279"/>
            <a:ext cx="7619047" cy="406603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 rot="10800000" flipV="1">
            <a:off x="3417933" y="1785402"/>
            <a:ext cx="4190046" cy="416781"/>
          </a:xfrm>
          <a:prstGeom prst="rect">
            <a:avLst/>
          </a:prstGeom>
        </p:spPr>
        <p:txBody>
          <a:bodyPr vert="horz" wrap="square" lIns="0" tIns="57150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385"/>
              </a:spcBef>
            </a:pPr>
            <a:endParaRPr lang="en-IN" sz="1000" dirty="0">
              <a:latin typeface="Arial MT"/>
              <a:cs typeface="Arial MT"/>
            </a:endParaRPr>
          </a:p>
          <a:p>
            <a:pPr marL="21590">
              <a:lnSpc>
                <a:spcPct val="100000"/>
              </a:lnSpc>
              <a:spcBef>
                <a:spcPts val="385"/>
              </a:spcBef>
            </a:pPr>
            <a:endParaRPr sz="1000" dirty="0">
              <a:latin typeface="Arial MT"/>
              <a:cs typeface="Arial M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9E42E6-3BF1-7722-22B2-6B895D4673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1" y="213950"/>
            <a:ext cx="2895600" cy="40227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2D7025-3DDA-B153-96CD-E7B01A4EB6B5}"/>
              </a:ext>
            </a:extLst>
          </p:cNvPr>
          <p:cNvSpPr txBox="1"/>
          <p:nvPr/>
        </p:nvSpPr>
        <p:spPr>
          <a:xfrm>
            <a:off x="3378201" y="762000"/>
            <a:ext cx="42973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spc="-10" dirty="0">
                <a:solidFill>
                  <a:srgbClr val="444444"/>
                </a:solidFill>
                <a:latin typeface="Arial MT"/>
                <a:cs typeface="Arial MT"/>
              </a:rPr>
              <a:t>Conclusion on </a:t>
            </a:r>
            <a:r>
              <a:rPr lang="en-IN" sz="2800" b="1" spc="-10" dirty="0" err="1">
                <a:solidFill>
                  <a:srgbClr val="444444"/>
                </a:solidFill>
                <a:latin typeface="Arial MT"/>
                <a:cs typeface="Arial MT"/>
              </a:rPr>
              <a:t>Formfix</a:t>
            </a:r>
            <a:r>
              <a:rPr lang="en-IN" sz="2800" b="1" spc="-10" dirty="0">
                <a:solidFill>
                  <a:srgbClr val="444444"/>
                </a:solidFill>
                <a:latin typeface="Arial MT"/>
                <a:cs typeface="Arial MT"/>
              </a:rPr>
              <a:t> impact on physical performance</a:t>
            </a:r>
            <a:endParaRPr lang="en-IN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9FA18-D929-2BCC-2ED2-5511B26981BF}"/>
              </a:ext>
            </a:extLst>
          </p:cNvPr>
          <p:cNvSpPr txBox="1"/>
          <p:nvPr/>
        </p:nvSpPr>
        <p:spPr>
          <a:xfrm>
            <a:off x="3417932" y="2202183"/>
            <a:ext cx="3617867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spc="-1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   Revolutionizing</a:t>
            </a:r>
            <a:r>
              <a:rPr lang="en-US" sz="1050" spc="-9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spc="-10" dirty="0">
                <a:solidFill>
                  <a:srgbClr val="464646"/>
                </a:solidFill>
                <a:latin typeface="Bahnschrift SemiBold SemiConden" panose="020B0502040204020203" pitchFamily="34" charset="0"/>
                <a:cs typeface="Arial MT"/>
              </a:rPr>
              <a:t>Self-</a:t>
            </a:r>
            <a:r>
              <a:rPr lang="en-US" sz="1050" dirty="0">
                <a:solidFill>
                  <a:srgbClr val="464646"/>
                </a:solidFill>
                <a:latin typeface="Bahnschrift SemiBold SemiConden" panose="020B0502040204020203" pitchFamily="34" charset="0"/>
                <a:cs typeface="Arial MT"/>
              </a:rPr>
              <a:t>Assessment</a:t>
            </a:r>
            <a:r>
              <a:rPr lang="en-US" sz="1050" spc="5" dirty="0">
                <a:solidFill>
                  <a:srgbClr val="464646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with</a:t>
            </a:r>
            <a:r>
              <a:rPr lang="en-US" sz="1050" spc="1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spc="-95" dirty="0">
                <a:solidFill>
                  <a:srgbClr val="484848"/>
                </a:solidFill>
                <a:latin typeface="Bahnschrift SemiBold SemiConden" panose="020B0502040204020203" pitchFamily="34" charset="0"/>
                <a:cs typeface="Arial MT"/>
              </a:rPr>
              <a:t>AI</a:t>
            </a:r>
            <a:r>
              <a:rPr lang="en-US" sz="1050" dirty="0">
                <a:solidFill>
                  <a:srgbClr val="484848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spc="-10" dirty="0">
                <a:solidFill>
                  <a:srgbClr val="464646"/>
                </a:solidFill>
                <a:latin typeface="Bahnschrift SemiBold SemiConden" panose="020B0502040204020203" pitchFamily="34" charset="0"/>
                <a:cs typeface="Arial MT"/>
              </a:rPr>
              <a:t>and</a:t>
            </a:r>
            <a:r>
              <a:rPr lang="en-US" sz="1050" spc="10" dirty="0">
                <a:solidFill>
                  <a:srgbClr val="464646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spc="-1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Machine</a:t>
            </a:r>
            <a:r>
              <a:rPr lang="en-US" sz="1050" spc="35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 </a:t>
            </a:r>
            <a:r>
              <a:rPr lang="en-US" sz="1050" spc="-10" dirty="0">
                <a:solidFill>
                  <a:srgbClr val="444444"/>
                </a:solidFill>
                <a:latin typeface="Bahnschrift SemiBold SemiConden" panose="020B0502040204020203" pitchFamily="34" charset="0"/>
                <a:cs typeface="Arial MT"/>
              </a:rPr>
              <a:t>Learning</a:t>
            </a:r>
            <a:endParaRPr lang="en-US" sz="1050" dirty="0">
              <a:latin typeface="Bahnschrift SemiBold SemiConden" panose="020B0502040204020203" pitchFamily="34" charset="0"/>
              <a:cs typeface="Arial MT"/>
            </a:endParaRPr>
          </a:p>
          <a:p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CF421-862A-5368-2489-72D579A2A7D5}"/>
              </a:ext>
            </a:extLst>
          </p:cNvPr>
          <p:cNvSpPr txBox="1"/>
          <p:nvPr/>
        </p:nvSpPr>
        <p:spPr>
          <a:xfrm>
            <a:off x="5969000" y="1785401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6DAE915-409F-12D6-D7D4-7C7E0C50A7E5}"/>
              </a:ext>
            </a:extLst>
          </p:cNvPr>
          <p:cNvSpPr/>
          <p:nvPr/>
        </p:nvSpPr>
        <p:spPr>
          <a:xfrm>
            <a:off x="5969000" y="1676400"/>
            <a:ext cx="838200" cy="41678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A081F3-55D4-4A59-7DE5-5BB0181E9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9"/>
            <a:ext cx="8128000" cy="45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99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8CDA3-A730-9EEA-5721-1877DEAC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0A0BC-8DAF-57F6-5859-A84EDD9E4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FA0270-7385-097F-B784-06CB80402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4955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97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800" y="10922"/>
            <a:ext cx="8128000" cy="4572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14204" y="1248410"/>
            <a:ext cx="106045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750" spc="-60" dirty="0">
                <a:latin typeface="Arial MT"/>
                <a:cs typeface="Arial MT"/>
              </a:rPr>
              <a:t>01</a:t>
            </a:r>
            <a:endParaRPr sz="75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8109" y="2296922"/>
            <a:ext cx="123189" cy="139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" spc="-25" dirty="0">
                <a:latin typeface="Arial MT"/>
                <a:cs typeface="Arial MT"/>
              </a:rPr>
              <a:t>02</a:t>
            </a:r>
            <a:endParaRPr sz="75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6463" y="3196335"/>
            <a:ext cx="128905" cy="132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-25" dirty="0">
                <a:latin typeface="Cambria"/>
                <a:cs typeface="Cambria"/>
              </a:rPr>
              <a:t>03</a:t>
            </a:r>
            <a:endParaRPr sz="700">
              <a:latin typeface="Cambria"/>
              <a:cs typeface="Cambri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540"/>
              </a:spcBef>
            </a:pPr>
            <a:r>
              <a:rPr spc="-45" dirty="0">
                <a:solidFill>
                  <a:srgbClr val="343434"/>
                </a:solidFill>
              </a:rPr>
              <a:t>Al-</a:t>
            </a:r>
            <a:r>
              <a:rPr spc="-60" dirty="0">
                <a:solidFill>
                  <a:srgbClr val="343434"/>
                </a:solidFill>
              </a:rPr>
              <a:t>Powered</a:t>
            </a:r>
            <a:r>
              <a:rPr spc="40" dirty="0">
                <a:solidFill>
                  <a:srgbClr val="343434"/>
                </a:solidFill>
              </a:rPr>
              <a:t> </a:t>
            </a:r>
            <a:r>
              <a:rPr spc="-55" dirty="0"/>
              <a:t>Video</a:t>
            </a:r>
            <a:r>
              <a:rPr spc="-25" dirty="0"/>
              <a:t> </a:t>
            </a:r>
            <a:r>
              <a:rPr spc="-10" dirty="0"/>
              <a:t>Analysis</a:t>
            </a:r>
          </a:p>
          <a:p>
            <a:pPr marL="13970" marR="5080" indent="-1905">
              <a:lnSpc>
                <a:spcPct val="115599"/>
              </a:lnSpc>
              <a:spcBef>
                <a:spcPts val="210"/>
              </a:spcBef>
            </a:pPr>
            <a:r>
              <a:rPr sz="900" spc="-65" dirty="0"/>
              <a:t>FormFix</a:t>
            </a:r>
            <a:r>
              <a:rPr sz="900" spc="30" dirty="0"/>
              <a:t> </a:t>
            </a:r>
            <a:r>
              <a:rPr sz="900" spc="-45" dirty="0">
                <a:solidFill>
                  <a:srgbClr val="343434"/>
                </a:solidFill>
              </a:rPr>
              <a:t>is</a:t>
            </a:r>
            <a:r>
              <a:rPr sz="900" spc="-20" dirty="0">
                <a:solidFill>
                  <a:srgbClr val="343434"/>
                </a:solidFill>
              </a:rPr>
              <a:t> </a:t>
            </a:r>
            <a:r>
              <a:rPr sz="900" spc="-55" dirty="0">
                <a:solidFill>
                  <a:srgbClr val="363636"/>
                </a:solidFill>
              </a:rPr>
              <a:t>an</a:t>
            </a:r>
            <a:r>
              <a:rPr sz="900" spc="-50" dirty="0">
                <a:solidFill>
                  <a:srgbClr val="363636"/>
                </a:solidFill>
              </a:rPr>
              <a:t> </a:t>
            </a:r>
            <a:r>
              <a:rPr sz="900" spc="-30" dirty="0">
                <a:solidFill>
                  <a:srgbClr val="343434"/>
                </a:solidFill>
              </a:rPr>
              <a:t>innovative</a:t>
            </a:r>
            <a:r>
              <a:rPr sz="900" spc="20" dirty="0">
                <a:solidFill>
                  <a:srgbClr val="343434"/>
                </a:solidFill>
              </a:rPr>
              <a:t> </a:t>
            </a:r>
            <a:r>
              <a:rPr sz="900" spc="-20" dirty="0">
                <a:solidFill>
                  <a:srgbClr val="343434"/>
                </a:solidFill>
              </a:rPr>
              <a:t>application</a:t>
            </a:r>
            <a:r>
              <a:rPr sz="900" spc="-25" dirty="0">
                <a:solidFill>
                  <a:srgbClr val="343434"/>
                </a:solidFill>
              </a:rPr>
              <a:t> </a:t>
            </a:r>
            <a:r>
              <a:rPr sz="900" dirty="0">
                <a:solidFill>
                  <a:srgbClr val="313131"/>
                </a:solidFill>
              </a:rPr>
              <a:t>that</a:t>
            </a:r>
            <a:r>
              <a:rPr sz="900" spc="15" dirty="0">
                <a:solidFill>
                  <a:srgbClr val="313131"/>
                </a:solidFill>
              </a:rPr>
              <a:t> </a:t>
            </a:r>
            <a:r>
              <a:rPr sz="900" spc="-40" dirty="0">
                <a:solidFill>
                  <a:srgbClr val="343434"/>
                </a:solidFill>
              </a:rPr>
              <a:t>leverages</a:t>
            </a:r>
            <a:r>
              <a:rPr sz="900" spc="35" dirty="0">
                <a:solidFill>
                  <a:srgbClr val="343434"/>
                </a:solidFill>
              </a:rPr>
              <a:t> </a:t>
            </a:r>
            <a:r>
              <a:rPr sz="900" spc="-10" dirty="0"/>
              <a:t>artificial </a:t>
            </a:r>
            <a:r>
              <a:rPr sz="900" spc="-20" dirty="0">
                <a:solidFill>
                  <a:srgbClr val="313131"/>
                </a:solidFill>
              </a:rPr>
              <a:t>intelligence</a:t>
            </a:r>
            <a:r>
              <a:rPr sz="900" spc="-5" dirty="0">
                <a:solidFill>
                  <a:srgbClr val="313131"/>
                </a:solidFill>
              </a:rPr>
              <a:t> </a:t>
            </a:r>
            <a:r>
              <a:rPr sz="900" dirty="0"/>
              <a:t>to</a:t>
            </a:r>
            <a:r>
              <a:rPr sz="900" spc="-60" dirty="0"/>
              <a:t> </a:t>
            </a:r>
            <a:r>
              <a:rPr sz="900" spc="-35" dirty="0">
                <a:solidFill>
                  <a:srgbClr val="343434"/>
                </a:solidFill>
              </a:rPr>
              <a:t>analyze</a:t>
            </a:r>
            <a:r>
              <a:rPr sz="900" spc="20" dirty="0">
                <a:solidFill>
                  <a:srgbClr val="343434"/>
                </a:solidFill>
              </a:rPr>
              <a:t> </a:t>
            </a:r>
            <a:r>
              <a:rPr sz="900" spc="-35" dirty="0">
                <a:solidFill>
                  <a:srgbClr val="343434"/>
                </a:solidFill>
              </a:rPr>
              <a:t>videos</a:t>
            </a:r>
            <a:r>
              <a:rPr sz="900" spc="-20" dirty="0">
                <a:solidFill>
                  <a:srgbClr val="343434"/>
                </a:solidFill>
              </a:rPr>
              <a:t> </a:t>
            </a:r>
            <a:r>
              <a:rPr sz="900" spc="-30" dirty="0"/>
              <a:t>uploaded</a:t>
            </a:r>
            <a:r>
              <a:rPr sz="900" spc="-15" dirty="0"/>
              <a:t> </a:t>
            </a:r>
            <a:r>
              <a:rPr sz="900" spc="-65" dirty="0"/>
              <a:t>by</a:t>
            </a:r>
            <a:r>
              <a:rPr sz="900" spc="-20" dirty="0"/>
              <a:t> </a:t>
            </a:r>
            <a:r>
              <a:rPr sz="900" spc="-35" dirty="0">
                <a:solidFill>
                  <a:srgbClr val="343434"/>
                </a:solidFill>
              </a:rPr>
              <a:t>users,</a:t>
            </a:r>
            <a:r>
              <a:rPr sz="900" dirty="0">
                <a:solidFill>
                  <a:srgbClr val="343434"/>
                </a:solidFill>
              </a:rPr>
              <a:t> </a:t>
            </a:r>
            <a:r>
              <a:rPr sz="900" spc="-30" dirty="0">
                <a:solidFill>
                  <a:srgbClr val="343434"/>
                </a:solidFill>
              </a:rPr>
              <a:t>providing</a:t>
            </a:r>
            <a:r>
              <a:rPr sz="900" spc="30" dirty="0">
                <a:solidFill>
                  <a:srgbClr val="343434"/>
                </a:solidFill>
              </a:rPr>
              <a:t> </a:t>
            </a:r>
            <a:r>
              <a:rPr sz="900" spc="-50" dirty="0">
                <a:solidFill>
                  <a:srgbClr val="363636"/>
                </a:solidFill>
              </a:rPr>
              <a:t>a</a:t>
            </a:r>
            <a:r>
              <a:rPr sz="900" spc="-10" dirty="0">
                <a:solidFill>
                  <a:srgbClr val="363636"/>
                </a:solidFill>
              </a:rPr>
              <a:t> </a:t>
            </a:r>
            <a:r>
              <a:rPr sz="900" spc="-10" dirty="0">
                <a:solidFill>
                  <a:srgbClr val="343434"/>
                </a:solidFill>
              </a:rPr>
              <a:t>detailed</a:t>
            </a:r>
            <a:r>
              <a:rPr sz="900" spc="-30" dirty="0">
                <a:solidFill>
                  <a:srgbClr val="343434"/>
                </a:solidFill>
              </a:rPr>
              <a:t> </a:t>
            </a:r>
            <a:r>
              <a:rPr sz="900" spc="-35" dirty="0">
                <a:solidFill>
                  <a:srgbClr val="343434"/>
                </a:solidFill>
              </a:rPr>
              <a:t>comparison</a:t>
            </a:r>
            <a:r>
              <a:rPr sz="900" spc="25" dirty="0">
                <a:solidFill>
                  <a:srgbClr val="343434"/>
                </a:solidFill>
              </a:rPr>
              <a:t> </a:t>
            </a:r>
            <a:r>
              <a:rPr sz="900" spc="-10" dirty="0">
                <a:solidFill>
                  <a:srgbClr val="363636"/>
                </a:solidFill>
              </a:rPr>
              <a:t>with</a:t>
            </a:r>
            <a:r>
              <a:rPr sz="900" spc="-60" dirty="0">
                <a:solidFill>
                  <a:srgbClr val="363636"/>
                </a:solidFill>
              </a:rPr>
              <a:t> </a:t>
            </a:r>
            <a:r>
              <a:rPr sz="900" spc="-25" dirty="0">
                <a:solidFill>
                  <a:srgbClr val="313131"/>
                </a:solidFill>
              </a:rPr>
              <a:t>professional</a:t>
            </a:r>
            <a:r>
              <a:rPr sz="900" spc="45" dirty="0">
                <a:solidFill>
                  <a:srgbClr val="313131"/>
                </a:solidFill>
              </a:rPr>
              <a:t> </a:t>
            </a:r>
            <a:r>
              <a:rPr sz="900" spc="-25" dirty="0">
                <a:solidFill>
                  <a:srgbClr val="343434"/>
                </a:solidFill>
              </a:rPr>
              <a:t>reference</a:t>
            </a:r>
            <a:r>
              <a:rPr sz="900" spc="-10" dirty="0">
                <a:solidFill>
                  <a:srgbClr val="343434"/>
                </a:solidFill>
              </a:rPr>
              <a:t> </a:t>
            </a:r>
            <a:r>
              <a:rPr sz="900" spc="-35" dirty="0">
                <a:solidFill>
                  <a:srgbClr val="343434"/>
                </a:solidFill>
              </a:rPr>
              <a:t>videos </a:t>
            </a:r>
            <a:r>
              <a:rPr sz="900" spc="-25" dirty="0">
                <a:solidFill>
                  <a:srgbClr val="343434"/>
                </a:solidFill>
              </a:rPr>
              <a:t>to </a:t>
            </a:r>
            <a:r>
              <a:rPr sz="900" spc="-35" dirty="0">
                <a:solidFill>
                  <a:srgbClr val="313131"/>
                </a:solidFill>
              </a:rPr>
              <a:t>enhance</a:t>
            </a:r>
            <a:r>
              <a:rPr sz="900" spc="-15" dirty="0">
                <a:solidFill>
                  <a:srgbClr val="313131"/>
                </a:solidFill>
              </a:rPr>
              <a:t> </a:t>
            </a:r>
            <a:r>
              <a:rPr sz="900" spc="-10" dirty="0">
                <a:solidFill>
                  <a:srgbClr val="343434"/>
                </a:solidFill>
              </a:rPr>
              <a:t>performance.</a:t>
            </a:r>
            <a:endParaRPr sz="900" dirty="0"/>
          </a:p>
        </p:txBody>
      </p:sp>
      <p:sp>
        <p:nvSpPr>
          <p:cNvPr id="7" name="object 7"/>
          <p:cNvSpPr txBox="1"/>
          <p:nvPr/>
        </p:nvSpPr>
        <p:spPr>
          <a:xfrm>
            <a:off x="828811" y="2200768"/>
            <a:ext cx="2875915" cy="755015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18415">
              <a:lnSpc>
                <a:spcPct val="100000"/>
              </a:lnSpc>
              <a:spcBef>
                <a:spcPts val="580"/>
              </a:spcBef>
            </a:pPr>
            <a:r>
              <a:rPr sz="1100" spc="-70" dirty="0">
                <a:solidFill>
                  <a:srgbClr val="333333"/>
                </a:solidFill>
                <a:latin typeface="Arial MT"/>
                <a:cs typeface="Arial MT"/>
              </a:rPr>
              <a:t>Accuracy</a:t>
            </a:r>
            <a:r>
              <a:rPr sz="110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100" spc="-75" dirty="0">
                <a:solidFill>
                  <a:srgbClr val="343434"/>
                </a:solidFill>
                <a:latin typeface="Arial MT"/>
                <a:cs typeface="Arial MT"/>
              </a:rPr>
              <a:t>Scores</a:t>
            </a:r>
            <a:r>
              <a:rPr sz="1100" spc="-4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1100" spc="-80" dirty="0">
                <a:solidFill>
                  <a:srgbClr val="363636"/>
                </a:solidFill>
                <a:latin typeface="Arial MT"/>
                <a:cs typeface="Arial MT"/>
              </a:rPr>
              <a:t>and</a:t>
            </a:r>
            <a:r>
              <a:rPr sz="1100" spc="-30" dirty="0">
                <a:solidFill>
                  <a:srgbClr val="363636"/>
                </a:solidFill>
                <a:latin typeface="Arial MT"/>
                <a:cs typeface="Arial MT"/>
              </a:rPr>
              <a:t> </a:t>
            </a:r>
            <a:r>
              <a:rPr sz="1100" spc="-80" dirty="0">
                <a:solidFill>
                  <a:srgbClr val="343434"/>
                </a:solidFill>
                <a:latin typeface="Arial MT"/>
                <a:cs typeface="Arial MT"/>
              </a:rPr>
              <a:t>Visual</a:t>
            </a:r>
            <a:r>
              <a:rPr sz="1100" spc="-6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1100" spc="-10" dirty="0">
                <a:solidFill>
                  <a:srgbClr val="343434"/>
                </a:solidFill>
                <a:latin typeface="Arial MT"/>
                <a:cs typeface="Arial MT"/>
              </a:rPr>
              <a:t>Feedback</a:t>
            </a:r>
            <a:endParaRPr sz="1100">
              <a:latin typeface="Arial MT"/>
              <a:cs typeface="Arial MT"/>
            </a:endParaRPr>
          </a:p>
          <a:p>
            <a:pPr marL="13335" marR="5080" indent="-1270">
              <a:lnSpc>
                <a:spcPct val="114399"/>
              </a:lnSpc>
              <a:spcBef>
                <a:spcPts val="235"/>
              </a:spcBef>
            </a:pPr>
            <a:r>
              <a:rPr sz="900" spc="-45" dirty="0">
                <a:solidFill>
                  <a:srgbClr val="343434"/>
                </a:solidFill>
                <a:latin typeface="Arial MT"/>
                <a:cs typeface="Arial MT"/>
              </a:rPr>
              <a:t>The 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app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not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43434"/>
                </a:solidFill>
                <a:latin typeface="Arial MT"/>
                <a:cs typeface="Arial MT"/>
              </a:rPr>
              <a:t>only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assesses</a:t>
            </a:r>
            <a:r>
              <a:rPr sz="900" spc="2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the</a:t>
            </a:r>
            <a:r>
              <a:rPr sz="900" spc="-8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33333"/>
                </a:solidFill>
                <a:latin typeface="Arial MT"/>
                <a:cs typeface="Arial MT"/>
              </a:rPr>
              <a:t>user's</a:t>
            </a:r>
            <a:r>
              <a:rPr sz="900" spc="-3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form</a:t>
            </a:r>
            <a:r>
              <a:rPr sz="900" spc="-6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333333"/>
                </a:solidFill>
                <a:latin typeface="Arial MT"/>
                <a:cs typeface="Arial MT"/>
              </a:rPr>
              <a:t>but</a:t>
            </a:r>
            <a:r>
              <a:rPr sz="900" spc="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also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13131"/>
                </a:solidFill>
                <a:latin typeface="Arial MT"/>
                <a:cs typeface="Arial MT"/>
              </a:rPr>
              <a:t>delivers </a:t>
            </a:r>
            <a:r>
              <a:rPr sz="900" spc="-25" dirty="0">
                <a:solidFill>
                  <a:srgbClr val="343434"/>
                </a:solidFill>
                <a:latin typeface="Arial MT"/>
                <a:cs typeface="Arial MT"/>
              </a:rPr>
              <a:t>precise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 accuracy</a:t>
            </a:r>
            <a:r>
              <a:rPr sz="900" spc="3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43434"/>
                </a:solidFill>
                <a:latin typeface="Arial MT"/>
                <a:cs typeface="Arial MT"/>
              </a:rPr>
              <a:t>scores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along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 with</a:t>
            </a:r>
            <a:r>
              <a:rPr sz="900" spc="-4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333333"/>
                </a:solidFill>
                <a:latin typeface="Arial MT"/>
                <a:cs typeface="Arial MT"/>
              </a:rPr>
              <a:t>visual </a:t>
            </a:r>
            <a:r>
              <a:rPr sz="900" spc="-30" dirty="0">
                <a:solidFill>
                  <a:srgbClr val="333333"/>
                </a:solidFill>
                <a:latin typeface="Arial MT"/>
                <a:cs typeface="Arial MT"/>
              </a:rPr>
              <a:t>feedback,</a:t>
            </a:r>
            <a:r>
              <a:rPr sz="900" spc="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helping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users</a:t>
            </a:r>
            <a:r>
              <a:rPr sz="900" spc="-6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43434"/>
                </a:solidFill>
                <a:latin typeface="Arial MT"/>
                <a:cs typeface="Arial MT"/>
              </a:rPr>
              <a:t>understand</a:t>
            </a:r>
            <a:r>
              <a:rPr sz="900" spc="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313131"/>
                </a:solidFill>
                <a:latin typeface="Arial MT"/>
                <a:cs typeface="Arial MT"/>
              </a:rPr>
              <a:t>their</a:t>
            </a:r>
            <a:r>
              <a:rPr sz="900" spc="-1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performance</a:t>
            </a:r>
            <a:r>
              <a:rPr sz="900" spc="4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333333"/>
                </a:solidFill>
                <a:latin typeface="Arial MT"/>
                <a:cs typeface="Arial MT"/>
              </a:rPr>
              <a:t>metrics</a:t>
            </a:r>
            <a:r>
              <a:rPr sz="9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clearly</a:t>
            </a:r>
            <a:endParaRPr sz="9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27689" y="3132582"/>
            <a:ext cx="3075305" cy="71755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420"/>
              </a:spcBef>
            </a:pPr>
            <a:r>
              <a:rPr sz="950" dirty="0">
                <a:solidFill>
                  <a:srgbClr val="343434"/>
                </a:solidFill>
                <a:latin typeface="Arial MT"/>
                <a:cs typeface="Arial MT"/>
              </a:rPr>
              <a:t>Improvement</a:t>
            </a:r>
            <a:r>
              <a:rPr sz="950" spc="29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333333"/>
                </a:solidFill>
                <a:latin typeface="Arial MT"/>
                <a:cs typeface="Arial MT"/>
              </a:rPr>
              <a:t>Suggestions</a:t>
            </a:r>
            <a:endParaRPr sz="950">
              <a:latin typeface="Arial MT"/>
              <a:cs typeface="Arial MT"/>
            </a:endParaRPr>
          </a:p>
          <a:p>
            <a:pPr marL="13970" marR="5080" indent="-1905">
              <a:lnSpc>
                <a:spcPct val="110500"/>
              </a:lnSpc>
              <a:spcBef>
                <a:spcPts val="204"/>
              </a:spcBef>
            </a:pPr>
            <a:r>
              <a:rPr sz="950" spc="-100" dirty="0">
                <a:solidFill>
                  <a:srgbClr val="313131"/>
                </a:solidFill>
                <a:latin typeface="Arial MT"/>
                <a:cs typeface="Arial MT"/>
              </a:rPr>
              <a:t>FormFix</a:t>
            </a:r>
            <a:r>
              <a:rPr sz="950" spc="6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950" spc="-65" dirty="0">
                <a:solidFill>
                  <a:srgbClr val="333333"/>
                </a:solidFill>
                <a:latin typeface="Arial MT"/>
                <a:cs typeface="Arial MT"/>
              </a:rPr>
              <a:t>goes</a:t>
            </a:r>
            <a:r>
              <a:rPr sz="950" spc="-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50" spc="-70" dirty="0">
                <a:solidFill>
                  <a:srgbClr val="343434"/>
                </a:solidFill>
                <a:latin typeface="Arial MT"/>
                <a:cs typeface="Arial MT"/>
              </a:rPr>
              <a:t>beyond</a:t>
            </a:r>
            <a:r>
              <a:rPr sz="950" spc="2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65" dirty="0">
                <a:solidFill>
                  <a:srgbClr val="333333"/>
                </a:solidFill>
                <a:latin typeface="Arial MT"/>
                <a:cs typeface="Arial MT"/>
              </a:rPr>
              <a:t>feedback</a:t>
            </a:r>
            <a:r>
              <a:rPr sz="950" spc="3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50" spc="-75" dirty="0">
                <a:solidFill>
                  <a:srgbClr val="313131"/>
                </a:solidFill>
                <a:latin typeface="Arial MT"/>
                <a:cs typeface="Arial MT"/>
              </a:rPr>
              <a:t>by</a:t>
            </a:r>
            <a:r>
              <a:rPr sz="950" spc="-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950" spc="-40" dirty="0">
                <a:solidFill>
                  <a:srgbClr val="343434"/>
                </a:solidFill>
                <a:latin typeface="Arial MT"/>
                <a:cs typeface="Arial MT"/>
              </a:rPr>
              <a:t>offering</a:t>
            </a:r>
            <a:r>
              <a:rPr sz="950" spc="-2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35" dirty="0">
                <a:solidFill>
                  <a:srgbClr val="333333"/>
                </a:solidFill>
                <a:latin typeface="Arial MT"/>
                <a:cs typeface="Arial MT"/>
              </a:rPr>
              <a:t>tailored</a:t>
            </a:r>
            <a:r>
              <a:rPr sz="950" spc="1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50" spc="-50" dirty="0">
                <a:solidFill>
                  <a:srgbClr val="333333"/>
                </a:solidFill>
                <a:latin typeface="Arial MT"/>
                <a:cs typeface="Arial MT"/>
              </a:rPr>
              <a:t>improvement </a:t>
            </a:r>
            <a:r>
              <a:rPr sz="950" spc="-45" dirty="0">
                <a:solidFill>
                  <a:srgbClr val="333333"/>
                </a:solidFill>
                <a:latin typeface="Arial MT"/>
                <a:cs typeface="Arial MT"/>
              </a:rPr>
              <a:t>suggestions,</a:t>
            </a:r>
            <a:r>
              <a:rPr sz="950" spc="7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50" spc="-75" dirty="0">
                <a:solidFill>
                  <a:srgbClr val="343434"/>
                </a:solidFill>
                <a:latin typeface="Arial MT"/>
                <a:cs typeface="Arial MT"/>
              </a:rPr>
              <a:t>empowering</a:t>
            </a:r>
            <a:r>
              <a:rPr sz="950" spc="2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50" dirty="0">
                <a:solidFill>
                  <a:srgbClr val="343434"/>
                </a:solidFill>
                <a:latin typeface="Arial MT"/>
                <a:cs typeface="Arial MT"/>
              </a:rPr>
              <a:t>users</a:t>
            </a:r>
            <a:r>
              <a:rPr sz="950" spc="-3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dirty="0">
                <a:solidFill>
                  <a:srgbClr val="343434"/>
                </a:solidFill>
                <a:latin typeface="Arial MT"/>
                <a:cs typeface="Arial MT"/>
              </a:rPr>
              <a:t>to</a:t>
            </a:r>
            <a:r>
              <a:rPr sz="950" spc="-7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110" dirty="0">
                <a:solidFill>
                  <a:srgbClr val="343434"/>
                </a:solidFill>
                <a:latin typeface="Arial MT"/>
                <a:cs typeface="Arial MT"/>
              </a:rPr>
              <a:t>make</a:t>
            </a:r>
            <a:r>
              <a:rPr sz="950" spc="-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30" dirty="0">
                <a:solidFill>
                  <a:srgbClr val="343434"/>
                </a:solidFill>
                <a:latin typeface="Arial MT"/>
                <a:cs typeface="Arial MT"/>
              </a:rPr>
              <a:t>effective</a:t>
            </a:r>
            <a:r>
              <a:rPr sz="950" spc="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333333"/>
                </a:solidFill>
                <a:latin typeface="Arial MT"/>
                <a:cs typeface="Arial MT"/>
              </a:rPr>
              <a:t>adjustments </a:t>
            </a:r>
            <a:r>
              <a:rPr sz="950" dirty="0">
                <a:solidFill>
                  <a:srgbClr val="343434"/>
                </a:solidFill>
                <a:latin typeface="Arial MT"/>
                <a:cs typeface="Arial MT"/>
              </a:rPr>
              <a:t>to</a:t>
            </a:r>
            <a:r>
              <a:rPr sz="950" spc="-9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20" dirty="0">
                <a:solidFill>
                  <a:srgbClr val="343434"/>
                </a:solidFill>
                <a:latin typeface="Arial MT"/>
                <a:cs typeface="Arial MT"/>
              </a:rPr>
              <a:t>their</a:t>
            </a:r>
            <a:r>
              <a:rPr sz="950" spc="-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-10" dirty="0">
                <a:solidFill>
                  <a:srgbClr val="343434"/>
                </a:solidFill>
                <a:latin typeface="Arial MT"/>
                <a:cs typeface="Arial MT"/>
              </a:rPr>
              <a:t>form.</a:t>
            </a:r>
            <a:endParaRPr sz="95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12968" y="1156843"/>
            <a:ext cx="3256915" cy="750570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65"/>
              </a:spcBef>
              <a:tabLst>
                <a:tab pos="238125" algn="l"/>
              </a:tabLst>
            </a:pPr>
            <a:r>
              <a:rPr lang="en-IN" sz="1050" spc="-25" dirty="0">
                <a:latin typeface="Arial MT"/>
                <a:cs typeface="Arial MT"/>
              </a:rPr>
              <a:t>04</a:t>
            </a:r>
            <a:r>
              <a:rPr sz="1050" dirty="0">
                <a:latin typeface="Arial MT"/>
                <a:cs typeface="Arial MT"/>
              </a:rPr>
              <a:t>	</a:t>
            </a:r>
            <a:r>
              <a:rPr sz="1050" spc="-10" dirty="0">
                <a:solidFill>
                  <a:srgbClr val="343434"/>
                </a:solidFill>
                <a:latin typeface="Arial MT"/>
                <a:cs typeface="Arial MT"/>
              </a:rPr>
              <a:t>Efficient</a:t>
            </a:r>
            <a:r>
              <a:rPr sz="1050" spc="-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1050" spc="-45" dirty="0">
                <a:solidFill>
                  <a:srgbClr val="333333"/>
                </a:solidFill>
                <a:latin typeface="Arial MT"/>
                <a:cs typeface="Arial MT"/>
              </a:rPr>
              <a:t>and</a:t>
            </a:r>
            <a:r>
              <a:rPr sz="1050" spc="-4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1050" spc="-35" dirty="0">
                <a:solidFill>
                  <a:srgbClr val="313131"/>
                </a:solidFill>
                <a:latin typeface="Arial MT"/>
                <a:cs typeface="Arial MT"/>
              </a:rPr>
              <a:t>Affordable</a:t>
            </a:r>
            <a:r>
              <a:rPr sz="1050" spc="-4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1050" spc="-10" dirty="0">
                <a:solidFill>
                  <a:srgbClr val="333333"/>
                </a:solidFill>
                <a:latin typeface="Arial MT"/>
                <a:cs typeface="Arial MT"/>
              </a:rPr>
              <a:t>Refinement</a:t>
            </a:r>
            <a:endParaRPr sz="1050" dirty="0">
              <a:latin typeface="Arial MT"/>
              <a:cs typeface="Arial MT"/>
            </a:endParaRPr>
          </a:p>
          <a:p>
            <a:pPr marL="237490" marR="5080" indent="-1270">
              <a:lnSpc>
                <a:spcPct val="115599"/>
              </a:lnSpc>
              <a:spcBef>
                <a:spcPts val="235"/>
              </a:spcBef>
            </a:pP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Designed</a:t>
            </a:r>
            <a:r>
              <a:rPr sz="900" spc="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for</a:t>
            </a:r>
            <a:r>
              <a:rPr sz="900" spc="-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13131"/>
                </a:solidFill>
                <a:latin typeface="Arial MT"/>
                <a:cs typeface="Arial MT"/>
              </a:rPr>
              <a:t>accessibility,</a:t>
            </a:r>
            <a:r>
              <a:rPr sz="900" spc="-5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900" spc="-75" dirty="0">
                <a:solidFill>
                  <a:srgbClr val="343434"/>
                </a:solidFill>
                <a:latin typeface="Arial MT"/>
                <a:cs typeface="Arial MT"/>
              </a:rPr>
              <a:t>FormFix</a:t>
            </a:r>
            <a:r>
              <a:rPr sz="900" spc="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enables</a:t>
            </a:r>
            <a:r>
              <a:rPr sz="900" spc="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33333"/>
                </a:solidFill>
                <a:latin typeface="Arial MT"/>
                <a:cs typeface="Arial MT"/>
              </a:rPr>
              <a:t>users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to</a:t>
            </a:r>
            <a:r>
              <a:rPr sz="900" spc="-5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refine</a:t>
            </a:r>
            <a:r>
              <a:rPr sz="900" spc="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tneir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form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efficiently</a:t>
            </a:r>
            <a:r>
              <a:rPr sz="900" spc="5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55" dirty="0">
                <a:solidFill>
                  <a:srgbClr val="343434"/>
                </a:solidFill>
                <a:latin typeface="Arial MT"/>
                <a:cs typeface="Arial MT"/>
              </a:rPr>
              <a:t>and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affordably,</a:t>
            </a:r>
            <a:r>
              <a:rPr sz="900" spc="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55" dirty="0">
                <a:solidFill>
                  <a:srgbClr val="343434"/>
                </a:solidFill>
                <a:latin typeface="Arial MT"/>
                <a:cs typeface="Arial MT"/>
              </a:rPr>
              <a:t>making</a:t>
            </a:r>
            <a:r>
              <a:rPr sz="900" spc="-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33333"/>
                </a:solidFill>
                <a:latin typeface="Arial MT"/>
                <a:cs typeface="Arial MT"/>
              </a:rPr>
              <a:t>professional</a:t>
            </a:r>
            <a:r>
              <a:rPr sz="900" spc="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coaching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insights</a:t>
            </a:r>
            <a:r>
              <a:rPr sz="900" spc="-2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45" dirty="0">
                <a:solidFill>
                  <a:srgbClr val="333333"/>
                </a:solidFill>
                <a:latin typeface="Arial MT"/>
                <a:cs typeface="Arial MT"/>
              </a:rPr>
              <a:t>available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dirty="0">
                <a:solidFill>
                  <a:srgbClr val="333333"/>
                </a:solidFill>
                <a:latin typeface="Arial MT"/>
                <a:cs typeface="Arial MT"/>
              </a:rPr>
              <a:t>to</a:t>
            </a:r>
            <a:r>
              <a:rPr sz="900" spc="-6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everyone.</a:t>
            </a:r>
            <a:endParaRPr sz="900" dirty="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22926" y="2374624"/>
            <a:ext cx="3256915" cy="706668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  <a:tabLst>
                <a:tab pos="236220" algn="l"/>
              </a:tabLst>
            </a:pPr>
            <a:r>
              <a:rPr lang="en-IN" sz="950" spc="-25" dirty="0">
                <a:latin typeface="Arial MT"/>
                <a:cs typeface="Arial MT"/>
              </a:rPr>
              <a:t>05</a:t>
            </a:r>
            <a:r>
              <a:rPr sz="950" dirty="0">
                <a:latin typeface="Arial MT"/>
                <a:cs typeface="Arial MT"/>
              </a:rPr>
              <a:t>	</a:t>
            </a:r>
            <a:r>
              <a:rPr sz="950" spc="10" dirty="0">
                <a:solidFill>
                  <a:srgbClr val="343434"/>
                </a:solidFill>
                <a:latin typeface="Arial MT"/>
                <a:cs typeface="Arial MT"/>
              </a:rPr>
              <a:t>Bridging</a:t>
            </a:r>
            <a:r>
              <a:rPr sz="950" spc="6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10" dirty="0">
                <a:solidFill>
                  <a:srgbClr val="343434"/>
                </a:solidFill>
                <a:latin typeface="Arial MT"/>
                <a:cs typeface="Arial MT"/>
              </a:rPr>
              <a:t>Professional</a:t>
            </a:r>
            <a:r>
              <a:rPr sz="950" spc="7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10" dirty="0">
                <a:solidFill>
                  <a:srgbClr val="343434"/>
                </a:solidFill>
                <a:latin typeface="Arial MT"/>
                <a:cs typeface="Arial MT"/>
              </a:rPr>
              <a:t>Coaching</a:t>
            </a:r>
            <a:r>
              <a:rPr sz="950" spc="1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10" dirty="0">
                <a:solidFill>
                  <a:srgbClr val="343434"/>
                </a:solidFill>
                <a:latin typeface="Arial MT"/>
                <a:cs typeface="Arial MT"/>
              </a:rPr>
              <a:t>and</a:t>
            </a:r>
            <a:r>
              <a:rPr sz="950" spc="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50" spc="10" dirty="0">
                <a:solidFill>
                  <a:srgbClr val="333333"/>
                </a:solidFill>
                <a:latin typeface="Arial MT"/>
                <a:cs typeface="Arial MT"/>
              </a:rPr>
              <a:t>Self-</a:t>
            </a:r>
            <a:r>
              <a:rPr sz="950" spc="-10" dirty="0">
                <a:solidFill>
                  <a:srgbClr val="333333"/>
                </a:solidFill>
                <a:latin typeface="Arial MT"/>
                <a:cs typeface="Arial MT"/>
              </a:rPr>
              <a:t>Assessment</a:t>
            </a:r>
            <a:endParaRPr sz="950" dirty="0">
              <a:latin typeface="Arial MT"/>
              <a:cs typeface="Arial MT"/>
            </a:endParaRPr>
          </a:p>
          <a:p>
            <a:pPr marL="233679" marR="5080" indent="-1270">
              <a:lnSpc>
                <a:spcPct val="115599"/>
              </a:lnSpc>
              <a:spcBef>
                <a:spcPts val="229"/>
              </a:spcBef>
            </a:pPr>
            <a:r>
              <a:rPr sz="900" spc="-75" dirty="0">
                <a:solidFill>
                  <a:srgbClr val="333333"/>
                </a:solidFill>
                <a:latin typeface="Arial MT"/>
                <a:cs typeface="Arial MT"/>
              </a:rPr>
              <a:t>FormFix</a:t>
            </a:r>
            <a:r>
              <a:rPr sz="900" spc="3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serves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50" dirty="0">
                <a:solidFill>
                  <a:srgbClr val="363636"/>
                </a:solidFill>
                <a:latin typeface="Arial MT"/>
                <a:cs typeface="Arial MT"/>
              </a:rPr>
              <a:t>as</a:t>
            </a:r>
            <a:r>
              <a:rPr sz="900" spc="-45" dirty="0">
                <a:solidFill>
                  <a:srgbClr val="363636"/>
                </a:solidFill>
                <a:latin typeface="Arial MT"/>
                <a:cs typeface="Arial MT"/>
              </a:rPr>
              <a:t> </a:t>
            </a:r>
            <a:r>
              <a:rPr sz="900" spc="-90" dirty="0">
                <a:solidFill>
                  <a:srgbClr val="343434"/>
                </a:solidFill>
                <a:latin typeface="Arial MT"/>
                <a:cs typeface="Arial MT"/>
              </a:rPr>
              <a:t>a</a:t>
            </a:r>
            <a:r>
              <a:rPr sz="900" spc="-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333333"/>
                </a:solidFill>
                <a:latin typeface="Arial MT"/>
                <a:cs typeface="Arial MT"/>
              </a:rPr>
              <a:t>bridge</a:t>
            </a:r>
            <a:r>
              <a:rPr sz="900" spc="-5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343434"/>
                </a:solidFill>
                <a:latin typeface="Arial MT"/>
                <a:cs typeface="Arial MT"/>
              </a:rPr>
              <a:t>between</a:t>
            </a:r>
            <a:r>
              <a:rPr sz="900" spc="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traditional</a:t>
            </a:r>
            <a:r>
              <a:rPr sz="900" spc="-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13131"/>
                </a:solidFill>
                <a:latin typeface="Arial MT"/>
                <a:cs typeface="Arial MT"/>
              </a:rPr>
              <a:t>professional </a:t>
            </a:r>
            <a:r>
              <a:rPr sz="900" spc="-25" dirty="0">
                <a:solidFill>
                  <a:srgbClr val="333333"/>
                </a:solidFill>
                <a:latin typeface="Arial MT"/>
                <a:cs typeface="Arial MT"/>
              </a:rPr>
              <a:t>coaching</a:t>
            </a:r>
            <a:r>
              <a:rPr sz="900" spc="25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45" dirty="0">
                <a:solidFill>
                  <a:srgbClr val="363636"/>
                </a:solidFill>
                <a:latin typeface="Arial MT"/>
                <a:cs typeface="Arial MT"/>
              </a:rPr>
              <a:t>and</a:t>
            </a:r>
            <a:r>
              <a:rPr sz="900" spc="-20" dirty="0">
                <a:solidFill>
                  <a:srgbClr val="363636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343434"/>
                </a:solidFill>
                <a:latin typeface="Arial MT"/>
                <a:cs typeface="Arial MT"/>
              </a:rPr>
              <a:t>self-assessment,</a:t>
            </a:r>
            <a:r>
              <a:rPr sz="900" spc="-5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allowing</a:t>
            </a:r>
            <a:r>
              <a:rPr sz="900" spc="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users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to</a:t>
            </a:r>
            <a:r>
              <a:rPr sz="900" spc="-5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20" dirty="0">
                <a:solidFill>
                  <a:srgbClr val="343434"/>
                </a:solidFill>
                <a:latin typeface="Arial MT"/>
                <a:cs typeface="Arial MT"/>
              </a:rPr>
              <a:t>take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5" dirty="0">
                <a:solidFill>
                  <a:srgbClr val="313131"/>
                </a:solidFill>
                <a:latin typeface="Arial MT"/>
                <a:cs typeface="Arial MT"/>
              </a:rPr>
              <a:t>charge</a:t>
            </a:r>
            <a:r>
              <a:rPr sz="90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z="900" spc="-25" dirty="0">
                <a:solidFill>
                  <a:srgbClr val="363636"/>
                </a:solidFill>
                <a:latin typeface="Arial MT"/>
                <a:cs typeface="Arial MT"/>
              </a:rPr>
              <a:t>of </a:t>
            </a:r>
            <a:r>
              <a:rPr sz="900" dirty="0">
                <a:solidFill>
                  <a:srgbClr val="343434"/>
                </a:solidFill>
                <a:latin typeface="Arial MT"/>
                <a:cs typeface="Arial MT"/>
              </a:rPr>
              <a:t>their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training</a:t>
            </a:r>
            <a:r>
              <a:rPr sz="900" spc="20" dirty="0">
                <a:solidFill>
                  <a:srgbClr val="333333"/>
                </a:solidFill>
                <a:latin typeface="Arial MT"/>
                <a:cs typeface="Arial MT"/>
              </a:rPr>
              <a:t> </a:t>
            </a:r>
            <a:r>
              <a:rPr sz="900" spc="-40" dirty="0">
                <a:solidFill>
                  <a:srgbClr val="343434"/>
                </a:solidFill>
                <a:latin typeface="Arial MT"/>
                <a:cs typeface="Arial MT"/>
              </a:rPr>
              <a:t>while</a:t>
            </a:r>
            <a:r>
              <a:rPr sz="900" spc="-3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benefiting</a:t>
            </a:r>
            <a:r>
              <a:rPr sz="900" spc="1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30" dirty="0">
                <a:solidFill>
                  <a:srgbClr val="343434"/>
                </a:solidFill>
                <a:latin typeface="Arial MT"/>
                <a:cs typeface="Arial MT"/>
              </a:rPr>
              <a:t>from</a:t>
            </a:r>
            <a:r>
              <a:rPr sz="900" spc="-25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45" dirty="0">
                <a:solidFill>
                  <a:srgbClr val="343434"/>
                </a:solidFill>
                <a:latin typeface="Arial MT"/>
                <a:cs typeface="Arial MT"/>
              </a:rPr>
              <a:t>advanced</a:t>
            </a:r>
            <a:r>
              <a:rPr sz="900" spc="-10" dirty="0">
                <a:solidFill>
                  <a:srgbClr val="343434"/>
                </a:solidFill>
                <a:latin typeface="Arial MT"/>
                <a:cs typeface="Arial MT"/>
              </a:rPr>
              <a:t> </a:t>
            </a:r>
            <a:r>
              <a:rPr sz="900" spc="-10" dirty="0">
                <a:solidFill>
                  <a:srgbClr val="333333"/>
                </a:solidFill>
                <a:latin typeface="Arial MT"/>
                <a:cs typeface="Arial MT"/>
              </a:rPr>
              <a:t>technology</a:t>
            </a:r>
            <a:endParaRPr sz="9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128000" cy="4572000"/>
            <a:chOff x="0" y="0"/>
            <a:chExt cx="8128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128000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33" y="4199466"/>
              <a:ext cx="1337733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8128000" cy="4572000"/>
            <a:chOff x="0" y="0"/>
            <a:chExt cx="8128000" cy="4572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8128000" cy="4572000"/>
            </a:xfrm>
            <a:prstGeom prst="rect">
              <a:avLst/>
            </a:prstGeom>
          </p:spPr>
        </p:pic>
        <p:pic>
          <p:nvPicPr>
            <p:cNvPr id="4" name="object 4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20933" y="4199466"/>
              <a:ext cx="1337733" cy="2032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1DD92D-241C-2F42-8ACF-4F99FCD8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1" y="236900"/>
            <a:ext cx="7543799" cy="4182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3A563E-759A-FF72-537A-5A673EDE1A34}"/>
              </a:ext>
            </a:extLst>
          </p:cNvPr>
          <p:cNvSpPr txBox="1"/>
          <p:nvPr/>
        </p:nvSpPr>
        <p:spPr>
          <a:xfrm>
            <a:off x="31496" y="228600"/>
            <a:ext cx="3422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+mn-lt"/>
              </a:rPr>
              <a:t>DATA FLOW DIAGRAM (DFD)</a:t>
            </a:r>
          </a:p>
        </p:txBody>
      </p:sp>
    </p:spTree>
    <p:extLst>
      <p:ext uri="{BB962C8B-B14F-4D97-AF65-F5344CB8AC3E}">
        <p14:creationId xmlns:p14="http://schemas.microsoft.com/office/powerpoint/2010/main" val="2724108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B48485-D82B-89A7-DE92-78DE9308B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09600"/>
            <a:ext cx="6858000" cy="3505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39DD0C-7B56-ADEA-DD36-AE3ADC4F0A52}"/>
              </a:ext>
            </a:extLst>
          </p:cNvPr>
          <p:cNvSpPr txBox="1"/>
          <p:nvPr/>
        </p:nvSpPr>
        <p:spPr>
          <a:xfrm>
            <a:off x="177800" y="228600"/>
            <a:ext cx="274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lang="en-US" sz="1400" spc="-70" dirty="0">
                <a:solidFill>
                  <a:srgbClr val="313131"/>
                </a:solidFill>
              </a:rPr>
              <a:t>Entity-</a:t>
            </a:r>
            <a:r>
              <a:rPr lang="en-US" sz="1400" spc="-85" dirty="0">
                <a:solidFill>
                  <a:srgbClr val="313131"/>
                </a:solidFill>
              </a:rPr>
              <a:t>Relationship</a:t>
            </a:r>
            <a:r>
              <a:rPr lang="en-US" sz="1400" spc="-90" dirty="0">
                <a:solidFill>
                  <a:srgbClr val="313131"/>
                </a:solidFill>
              </a:rPr>
              <a:t> </a:t>
            </a:r>
            <a:r>
              <a:rPr lang="en-US" sz="1400" spc="-10" dirty="0"/>
              <a:t>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69850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421E3F-F3CA-B7A6-9B9F-67A86B95E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533400"/>
            <a:ext cx="7238999" cy="4038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42F98C-D235-D38C-AFDA-E6E76A8346A1}"/>
              </a:ext>
            </a:extLst>
          </p:cNvPr>
          <p:cNvSpPr txBox="1"/>
          <p:nvPr/>
        </p:nvSpPr>
        <p:spPr>
          <a:xfrm>
            <a:off x="482600" y="152400"/>
            <a:ext cx="3581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Sequence diagram </a:t>
            </a:r>
          </a:p>
        </p:txBody>
      </p:sp>
    </p:spTree>
    <p:extLst>
      <p:ext uri="{BB962C8B-B14F-4D97-AF65-F5344CB8AC3E}">
        <p14:creationId xmlns:p14="http://schemas.microsoft.com/office/powerpoint/2010/main" val="1276833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193</Words>
  <Application>Microsoft Office PowerPoint</Application>
  <PresentationFormat>Custom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MT</vt:lpstr>
      <vt:lpstr>Bahnschrift SemiBold SemiConden</vt:lpstr>
      <vt:lpstr>Calibri</vt:lpstr>
      <vt:lpstr>Cambria</vt:lpstr>
      <vt:lpstr>Office Theme</vt:lpstr>
      <vt:lpstr>PowerPoint Presentation</vt:lpstr>
      <vt:lpstr>PowerPoint Presentation</vt:lpstr>
      <vt:lpstr>PowerPoint Presentation</vt:lpstr>
      <vt:lpstr>Al-Powered Video Analysis FormFix is an innovative application that leverages artificial intelligence to analyze videos uploaded by users, providing a detailed comparison with professional reference videos to enhance performance.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AKHIL NAIK</cp:lastModifiedBy>
  <cp:revision>1</cp:revision>
  <dcterms:created xsi:type="dcterms:W3CDTF">2025-02-05T16:55:10Z</dcterms:created>
  <dcterms:modified xsi:type="dcterms:W3CDTF">2025-02-05T19:16:46Z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2025-02-05T00:00:00Z</vt:filetime>
  </property>
  <property fmtid="{D5CDD505-2E9C-101B-9397-08002B2CF9AE}" pid="3" name="Producer">
    <vt:lpwstr>jsPDF 2.5.1</vt:lpwstr>
  </property>
  <property fmtid="{D5CDD505-2E9C-101B-9397-08002B2CF9AE}" pid="4" name="LastSaved">
    <vt:filetime>2025-02-05T00:00:00Z</vt:filetime>
  </property>
</Properties>
</file>